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2"/>
  </p:notesMasterIdLst>
  <p:sldIdLst>
    <p:sldId id="256" r:id="rId3"/>
    <p:sldId id="403" r:id="rId4"/>
    <p:sldId id="274" r:id="rId5"/>
    <p:sldId id="262" r:id="rId6"/>
    <p:sldId id="263" r:id="rId7"/>
    <p:sldId id="275" r:id="rId8"/>
    <p:sldId id="407" r:id="rId9"/>
    <p:sldId id="406" r:id="rId10"/>
    <p:sldId id="276" r:id="rId11"/>
    <p:sldId id="408" r:id="rId12"/>
    <p:sldId id="257" r:id="rId13"/>
    <p:sldId id="261" r:id="rId14"/>
    <p:sldId id="404" r:id="rId15"/>
    <p:sldId id="401" r:id="rId16"/>
    <p:sldId id="265" r:id="rId17"/>
    <p:sldId id="266" r:id="rId18"/>
    <p:sldId id="268" r:id="rId19"/>
    <p:sldId id="270" r:id="rId20"/>
    <p:sldId id="271" r:id="rId21"/>
    <p:sldId id="272" r:id="rId22"/>
    <p:sldId id="396" r:id="rId23"/>
    <p:sldId id="267" r:id="rId24"/>
    <p:sldId id="278" r:id="rId25"/>
    <p:sldId id="269" r:id="rId26"/>
    <p:sldId id="279" r:id="rId27"/>
    <p:sldId id="390" r:id="rId28"/>
    <p:sldId id="389" r:id="rId29"/>
    <p:sldId id="258"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9"/>
    <p:restoredTop sz="94626"/>
  </p:normalViewPr>
  <p:slideViewPr>
    <p:cSldViewPr snapToGrid="0" snapToObjects="1">
      <p:cViewPr varScale="1">
        <p:scale>
          <a:sx n="121" d="100"/>
          <a:sy n="121" d="100"/>
        </p:scale>
        <p:origin x="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E3575-9629-644D-B186-4A914642EE40}" type="datetimeFigureOut">
              <a:rPr lang="en-US" smtClean="0"/>
              <a:t>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199C5-6BBE-B841-AF64-910350CCB616}" type="slidenum">
              <a:rPr lang="en-US" smtClean="0"/>
              <a:t>‹#›</a:t>
            </a:fld>
            <a:endParaRPr lang="en-US"/>
          </a:p>
        </p:txBody>
      </p:sp>
    </p:spTree>
    <p:extLst>
      <p:ext uri="{BB962C8B-B14F-4D97-AF65-F5344CB8AC3E}">
        <p14:creationId xmlns:p14="http://schemas.microsoft.com/office/powerpoint/2010/main" val="355144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1/7/25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1/7/25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1/7/25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1/7/25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1/7/25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1/7/25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1/7/25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1/7/25</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1/7/25</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1/7/25</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3.xml"/><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3.xml"/><Relationship Id="rId5" Type="http://schemas.openxmlformats.org/officeDocument/2006/relationships/image" Target="../media/image27.tiff"/><Relationship Id="rId4" Type="http://schemas.openxmlformats.org/officeDocument/2006/relationships/image" Target="../media/image2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Overview and Introduction</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533: Nuclear Fuel Performance</a:t>
            </a:r>
          </a:p>
          <a:p>
            <a:r>
              <a:rPr lang="en-US" dirty="0"/>
              <a:t>Spring 2025</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B868-B833-2E30-8608-F9BDA0E96012}"/>
              </a:ext>
            </a:extLst>
          </p:cNvPr>
          <p:cNvSpPr>
            <a:spLocks noGrp="1"/>
          </p:cNvSpPr>
          <p:nvPr>
            <p:ph type="title"/>
          </p:nvPr>
        </p:nvSpPr>
        <p:spPr/>
        <p:txBody>
          <a:bodyPr/>
          <a:lstStyle/>
          <a:p>
            <a:r>
              <a:rPr lang="en-US" dirty="0"/>
              <a:t>Miscellaneous</a:t>
            </a:r>
          </a:p>
        </p:txBody>
      </p:sp>
      <p:sp>
        <p:nvSpPr>
          <p:cNvPr id="3" name="Content Placeholder 2">
            <a:extLst>
              <a:ext uri="{FF2B5EF4-FFF2-40B4-BE49-F238E27FC236}">
                <a16:creationId xmlns:a16="http://schemas.microsoft.com/office/drawing/2014/main" id="{9C960A03-C101-E8FD-8443-FC7CEA309C5F}"/>
              </a:ext>
            </a:extLst>
          </p:cNvPr>
          <p:cNvSpPr>
            <a:spLocks noGrp="1"/>
          </p:cNvSpPr>
          <p:nvPr>
            <p:ph idx="1"/>
          </p:nvPr>
        </p:nvSpPr>
        <p:spPr/>
        <p:txBody>
          <a:bodyPr/>
          <a:lstStyle/>
          <a:p>
            <a:r>
              <a:rPr lang="en-US" sz="2200" dirty="0"/>
              <a:t>My exams are known to be time-consuming but not hard, so be familiar with the material and don’t overly rely on your cheat sheet</a:t>
            </a:r>
          </a:p>
          <a:p>
            <a:r>
              <a:rPr lang="en-US" sz="2200" dirty="0"/>
              <a:t>My slides are generally information-dense, so if I am going too fast, stop me</a:t>
            </a:r>
          </a:p>
          <a:p>
            <a:r>
              <a:rPr lang="en-US" sz="2200" dirty="0"/>
              <a:t>Always ask questions, I don’t know if you aren’t getting it unless you tell me</a:t>
            </a:r>
          </a:p>
          <a:p>
            <a:r>
              <a:rPr lang="en-US" sz="2200" dirty="0"/>
              <a:t>I want to help you succeed in this class, so get help if you need it</a:t>
            </a:r>
          </a:p>
          <a:p>
            <a:endParaRPr lang="en-US" sz="2200" dirty="0"/>
          </a:p>
          <a:p>
            <a:r>
              <a:rPr lang="en-US" sz="2200" dirty="0"/>
              <a:t>Finally, I have two speech impediments and a southern accent</a:t>
            </a:r>
          </a:p>
          <a:p>
            <a:r>
              <a:rPr lang="en-US" sz="2200" dirty="0"/>
              <a:t>I stutter and will struggle through some lectures; bear with me and ask me to repeat something if it is unintelligible</a:t>
            </a:r>
          </a:p>
        </p:txBody>
      </p:sp>
    </p:spTree>
    <p:extLst>
      <p:ext uri="{BB962C8B-B14F-4D97-AF65-F5344CB8AC3E}">
        <p14:creationId xmlns:p14="http://schemas.microsoft.com/office/powerpoint/2010/main" val="4049895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a:bodyPr>
          <a:lstStyle/>
          <a:p>
            <a:r>
              <a:rPr lang="en-US" sz="2200" dirty="0"/>
              <a:t>Computational Nuclear Materials Scientist</a:t>
            </a:r>
          </a:p>
          <a:p>
            <a:r>
              <a:rPr lang="en-US" sz="2200" dirty="0"/>
              <a:t>Expertise in advanced nuclear fuels</a:t>
            </a:r>
          </a:p>
          <a:p>
            <a:r>
              <a:rPr lang="en-US" sz="2200" dirty="0"/>
              <a:t>Ph.D. in Nuclear Engineering from Georgia Tech</a:t>
            </a:r>
          </a:p>
          <a:p>
            <a:r>
              <a:rPr lang="en-US" sz="2200" dirty="0"/>
              <a:t>Previously a staff scientist at Idaho National Laboratory in Fuel Modeling and Simulation Group</a:t>
            </a:r>
          </a:p>
          <a:p>
            <a:r>
              <a:rPr lang="en-US" sz="2200"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l="13157" r="13039"/>
          <a:stretch/>
        </p:blipFill>
        <p:spPr>
          <a:xfrm rot="16200000">
            <a:off x="7485853" y="2302441"/>
            <a:ext cx="3626070"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lnSpcReduction="10000"/>
          </a:bodyPr>
          <a:lstStyle/>
          <a:p>
            <a:r>
              <a:rPr lang="en-US" sz="2400" dirty="0"/>
              <a:t>Scientifically informed engineering is a multiscale problem</a:t>
            </a:r>
          </a:p>
          <a:p>
            <a:r>
              <a:rPr lang="en-US" sz="2400" dirty="0"/>
              <a:t>Critical phenomena need to be identified from the macroscale, and informed from the lower length scales</a:t>
            </a:r>
          </a:p>
          <a:p>
            <a:r>
              <a:rPr lang="en-US" sz="2400"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tell me about yourself</a:t>
            </a:r>
          </a:p>
        </p:txBody>
      </p:sp>
      <p:sp>
        <p:nvSpPr>
          <p:cNvPr id="3" name="TextBox 2">
            <a:extLst>
              <a:ext uri="{FF2B5EF4-FFF2-40B4-BE49-F238E27FC236}">
                <a16:creationId xmlns:a16="http://schemas.microsoft.com/office/drawing/2014/main" id="{D0FCC8CF-A135-4383-9BB4-03A887A8B144}"/>
              </a:ext>
            </a:extLst>
          </p:cNvPr>
          <p:cNvSpPr txBox="1"/>
          <p:nvPr/>
        </p:nvSpPr>
        <p:spPr>
          <a:xfrm>
            <a:off x="1909015" y="3295368"/>
            <a:ext cx="847133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Name, including how to pronounce it ‘properly’</a:t>
            </a:r>
          </a:p>
          <a:p>
            <a:pPr marL="285750" indent="-285750">
              <a:buFont typeface="Arial" panose="020B0604020202020204" pitchFamily="34" charset="0"/>
              <a:buChar char="•"/>
            </a:pPr>
            <a:r>
              <a:rPr lang="en-US" dirty="0"/>
              <a:t>Where you’re from</a:t>
            </a:r>
          </a:p>
          <a:p>
            <a:pPr marL="285750" indent="-285750">
              <a:buFont typeface="Arial" panose="020B0604020202020204" pitchFamily="34" charset="0"/>
              <a:buChar char="•"/>
            </a:pPr>
            <a:r>
              <a:rPr lang="en-US" dirty="0"/>
              <a:t>PhD/Masters/ABM</a:t>
            </a:r>
          </a:p>
          <a:p>
            <a:pPr marL="285750" indent="-285750">
              <a:buFont typeface="Arial" panose="020B0604020202020204" pitchFamily="34" charset="0"/>
              <a:buChar char="•"/>
            </a:pPr>
            <a:r>
              <a:rPr lang="en-US" dirty="0"/>
              <a:t>Advisor and research topic (if applicable)</a:t>
            </a:r>
          </a:p>
          <a:p>
            <a:pPr marL="285750" indent="-285750">
              <a:buFont typeface="Arial" panose="020B0604020202020204" pitchFamily="34" charset="0"/>
              <a:buChar char="•"/>
            </a:pPr>
            <a:r>
              <a:rPr lang="en-US" dirty="0"/>
              <a:t>Anything else???</a:t>
            </a:r>
          </a:p>
        </p:txBody>
      </p:sp>
    </p:spTree>
    <p:extLst>
      <p:ext uri="{BB962C8B-B14F-4D97-AF65-F5344CB8AC3E}">
        <p14:creationId xmlns:p14="http://schemas.microsoft.com/office/powerpoint/2010/main" val="141390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3324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generated by fuel</a:t>
            </a:r>
          </a:p>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 changing geometries, evolving chemical compositions, etc.</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94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a high capacity factor, largely by limiting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3973" y="2030761"/>
            <a:ext cx="4014952" cy="2575533"/>
          </a:xfrm>
          <a:prstGeom prst="rect">
            <a:avLst/>
          </a:prstGeom>
        </p:spPr>
      </p:pic>
      <p:pic>
        <p:nvPicPr>
          <p:cNvPr id="1026" name="Picture 2" descr="U.S. capacity factor by energy source 2021">
            <a:extLst>
              <a:ext uri="{FF2B5EF4-FFF2-40B4-BE49-F238E27FC236}">
                <a16:creationId xmlns:a16="http://schemas.microsoft.com/office/drawing/2014/main" id="{F5D6E76C-FD3D-A217-F263-E033172AFDB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83973" y="4357165"/>
            <a:ext cx="3785913" cy="227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36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a:bodyPr>
          <a:lstStyle/>
          <a:p>
            <a:r>
              <a:rPr lang="en-US" sz="2200" dirty="0"/>
              <a:t>In addition to normal operating conditions, the behavior of the fuel during accidents is of critical importance</a:t>
            </a:r>
          </a:p>
          <a:p>
            <a:r>
              <a:rPr lang="en-US" sz="2200" dirty="0"/>
              <a:t>Predictable, and hopefully stable, behavior is desired during a variety of accident scenarios</a:t>
            </a:r>
          </a:p>
          <a:p>
            <a:r>
              <a:rPr lang="en-US" sz="2200" dirty="0"/>
              <a:t>Even low impact accidents are detrimental to public opinion surrounding nuclear energy</a:t>
            </a:r>
          </a:p>
          <a:p>
            <a:endParaRPr lang="en-US" sz="2200"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4DBE-51E1-FCB5-CFD4-7B026125D746}"/>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18C1680E-E95C-0183-20C0-CA5C0AF263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78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47763" y="1711324"/>
              <a:ext cx="2711509" cy="1757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48303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1259852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52929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4025273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303179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948164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154557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6"/>
            <a:ext cx="7126014" cy="2148746"/>
          </a:xfrm>
        </p:spPr>
        <p:txBody>
          <a:bodyPr>
            <a:noAutofit/>
          </a:bodyPr>
          <a:lstStyle/>
          <a:p>
            <a:r>
              <a:rPr lang="en-US" sz="2000" dirty="0"/>
              <a:t>Reference fuel for nuclear power industry</a:t>
            </a:r>
          </a:p>
          <a:p>
            <a:r>
              <a:rPr lang="en-US" sz="2000" dirty="0"/>
              <a:t>Single phase, fluorite structure</a:t>
            </a:r>
          </a:p>
          <a:p>
            <a:r>
              <a:rPr lang="en-US" sz="2000" dirty="0"/>
              <a:t>Fabrication via sintering UO2 powder into pellets</a:t>
            </a:r>
          </a:p>
          <a:p>
            <a:r>
              <a:rPr lang="en-US" sz="2000" dirty="0"/>
              <a:t>Water coolant</a:t>
            </a:r>
          </a:p>
          <a:p>
            <a:r>
              <a:rPr lang="en-US" sz="2000" dirty="0"/>
              <a:t>Pellets are stacked inside Zircaloy cladding tubes</a:t>
            </a:r>
          </a:p>
          <a:p>
            <a:endParaRPr lang="en-US" sz="2000"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a:xfrm>
            <a:off x="609600" y="1968500"/>
            <a:ext cx="10972800" cy="4157664"/>
          </a:xfrm>
        </p:spPr>
        <p:txBody>
          <a:bodyPr>
            <a:noAutofit/>
          </a:bodyPr>
          <a:lstStyle/>
          <a:p>
            <a:r>
              <a:rPr lang="en-US" sz="2400" dirty="0"/>
              <a:t>Everything will be hosted on Moodle, classes conducted in-person and via Zoom</a:t>
            </a:r>
          </a:p>
          <a:p>
            <a:r>
              <a:rPr lang="en-US" sz="2400" dirty="0"/>
              <a:t>To access Moodle courses, log on to </a:t>
            </a:r>
            <a:r>
              <a:rPr lang="en-US" sz="2400" dirty="0" err="1"/>
              <a:t>WolfWare</a:t>
            </a:r>
            <a:r>
              <a:rPr lang="en-US" sz="2400" dirty="0"/>
              <a:t> with your Unity ID and password</a:t>
            </a:r>
          </a:p>
          <a:p>
            <a:r>
              <a:rPr lang="en-US" sz="2400" dirty="0"/>
              <a:t>Lecture recordings will be available via Panopto</a:t>
            </a:r>
          </a:p>
          <a:p>
            <a:r>
              <a:rPr lang="en-US" sz="2400" dirty="0"/>
              <a:t>Lecture PDFs will be uploaded to Moodle after each class</a:t>
            </a:r>
          </a:p>
          <a:p>
            <a:r>
              <a:rPr lang="en-US" sz="2400" dirty="0"/>
              <a:t>Office hours will be held in my office on Wednesdays 9-10 am</a:t>
            </a:r>
          </a:p>
          <a:p>
            <a:r>
              <a:rPr lang="en-US" sz="2400" dirty="0"/>
              <a:t>Additional office hours (in person or virtual) can be scheduled via email</a:t>
            </a:r>
          </a:p>
          <a:p>
            <a:r>
              <a:rPr lang="en-US" sz="2400" dirty="0"/>
              <a:t>I encourage all to reach out to me with any questions or concerns</a:t>
            </a:r>
          </a:p>
          <a:p>
            <a:r>
              <a:rPr lang="en-US" sz="2400" dirty="0"/>
              <a:t>Have invited everyone to a Slack channel for ease of communication</a:t>
            </a:r>
          </a:p>
          <a:p>
            <a:endParaRPr lang="en-US" sz="2400" dirty="0"/>
          </a:p>
        </p:txBody>
      </p:sp>
    </p:spTree>
    <p:extLst>
      <p:ext uri="{BB962C8B-B14F-4D97-AF65-F5344CB8AC3E}">
        <p14:creationId xmlns:p14="http://schemas.microsoft.com/office/powerpoint/2010/main" val="3700332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092491"/>
            <a:ext cx="5181601" cy="4274484"/>
          </a:xfrm>
        </p:spPr>
        <p:txBody>
          <a:bodyPr>
            <a:noAutofit/>
          </a:bodyPr>
          <a:lstStyle/>
          <a:p>
            <a:pPr marL="0" lvl="0" indent="0">
              <a:buNone/>
            </a:pPr>
            <a:r>
              <a:rPr lang="en-US" sz="1900" b="1" dirty="0"/>
              <a:t>Course Overview</a:t>
            </a:r>
            <a:endParaRPr lang="en-US" sz="1900" dirty="0"/>
          </a:p>
          <a:p>
            <a:pPr marL="0" indent="0" algn="just">
              <a:buNone/>
            </a:pPr>
            <a:r>
              <a:rPr lang="en-US" sz="1600"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This will include various fuel types and geometries, with a focus on light water reactor fuel and cladding. Thermal transport, mechanics, and </a:t>
            </a:r>
            <a:r>
              <a:rPr lang="en-US" sz="1600" dirty="0" err="1"/>
              <a:t>thermomechanics</a:t>
            </a:r>
            <a:r>
              <a:rPr lang="en-US" sz="1600" dirty="0"/>
              <a:t> affecting fuel behavior will be introduced, and methods to solve the governing equations numerically and analytically will be developed. Subsequently, changes in the fuel and cladding material that degrade the performance of the fuel will be examined. Finally, the knowledge gained throughout the course will be utilized to conduct fuel performance simulations with MOOSE.</a:t>
            </a:r>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00802" y="209249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0000" lnSpcReduction="2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sz="2700" b="1" dirty="0"/>
              <a:t>Learning Outcomes</a:t>
            </a:r>
            <a:endParaRPr lang="en-US" sz="2700" dirty="0"/>
          </a:p>
          <a:p>
            <a:pPr marL="0" indent="0">
              <a:buNone/>
            </a:pPr>
            <a:endParaRPr lang="en-US" dirty="0"/>
          </a:p>
          <a:p>
            <a:pPr marL="0" indent="0">
              <a:buNone/>
            </a:pPr>
            <a:r>
              <a:rPr lang="en-US" dirty="0"/>
              <a:t>By the end of this course, the student should be able to:</a:t>
            </a:r>
          </a:p>
          <a:p>
            <a:pPr marL="457200" indent="-457200">
              <a:buFont typeface="+mj-lt"/>
              <a:buAutoNum type="arabicPeriod"/>
            </a:pPr>
            <a:r>
              <a:rPr lang="en-US" dirty="0"/>
              <a:t>Summarize the basics of fuel fabrication</a:t>
            </a:r>
          </a:p>
          <a:p>
            <a:pPr marL="457200" indent="-457200">
              <a:buFont typeface="+mj-lt"/>
              <a:buAutoNum type="arabicPeriod"/>
            </a:pPr>
            <a:r>
              <a:rPr lang="en-US" dirty="0"/>
              <a:t>Evaluate traditional and alternative nuclear fuel types and their application</a:t>
            </a:r>
          </a:p>
          <a:p>
            <a:pPr marL="457200" indent="-457200">
              <a:buFont typeface="+mj-lt"/>
              <a:buAutoNum type="arabicPeriod"/>
            </a:pPr>
            <a:r>
              <a:rPr lang="en-US" dirty="0"/>
              <a:t>Determine the rate at which heat is transported to the coolant from the fuel </a:t>
            </a:r>
          </a:p>
          <a:p>
            <a:pPr marL="457200" indent="-457200">
              <a:buFont typeface="+mj-lt"/>
              <a:buAutoNum type="arabicPeriod"/>
            </a:pPr>
            <a:r>
              <a:rPr lang="en-US" dirty="0"/>
              <a:t>Determine the stress state within both the fuel and the cladding </a:t>
            </a:r>
          </a:p>
          <a:p>
            <a:pPr marL="457200" indent="-457200">
              <a:buFont typeface="+mj-lt"/>
              <a:buAutoNum type="arabicPeriod"/>
            </a:pPr>
            <a:r>
              <a:rPr lang="en-US" dirty="0"/>
              <a:t>Describe the most important microstructural changes that take place in the fuel and cladding and how they impact fuel performance </a:t>
            </a:r>
          </a:p>
          <a:p>
            <a:pPr marL="457200" indent="-457200">
              <a:buFont typeface="+mj-lt"/>
              <a:buAutoNum type="arabicPeriod"/>
            </a:pPr>
            <a:r>
              <a:rPr lang="en-US" dirty="0"/>
              <a:t>Critically analyze existing literature in fuel performance modeling</a:t>
            </a:r>
          </a:p>
          <a:p>
            <a:pPr marL="457200" indent="-457200">
              <a:buFont typeface="+mj-lt"/>
              <a:buAutoNum type="arabicPeriod"/>
            </a:pPr>
            <a:r>
              <a:rPr lang="en-US" dirty="0"/>
              <a:t>Use an existing fuel performance code</a:t>
            </a:r>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Autofit/>
          </a:bodyPr>
          <a:lstStyle/>
          <a:p>
            <a:pPr>
              <a:buFont typeface="Arial" panose="020B0604020202020204" pitchFamily="34" charset="0"/>
              <a:buChar char="•"/>
            </a:pPr>
            <a:r>
              <a:rPr lang="en-US" sz="2200" dirty="0"/>
              <a:t>Module 1: Fuels, Systems, Heat Conduction Equation, and Numerical Discretization</a:t>
            </a:r>
          </a:p>
          <a:p>
            <a:pPr>
              <a:buFont typeface="Arial" panose="020B0604020202020204" pitchFamily="34" charset="0"/>
              <a:buChar char="•"/>
            </a:pPr>
            <a:r>
              <a:rPr lang="en-US" sz="2200" dirty="0"/>
              <a:t>Module 2: Mechanics, </a:t>
            </a:r>
            <a:r>
              <a:rPr lang="en-US" sz="2200" dirty="0" err="1"/>
              <a:t>Thermomechanics</a:t>
            </a:r>
            <a:r>
              <a:rPr lang="en-US" sz="2200" dirty="0"/>
              <a:t>, and Intro to MOOSE</a:t>
            </a:r>
          </a:p>
          <a:p>
            <a:pPr>
              <a:buFont typeface="Arial" panose="020B0604020202020204" pitchFamily="34" charset="0"/>
              <a:buChar char="•"/>
            </a:pPr>
            <a:r>
              <a:rPr lang="en-US" sz="2200" dirty="0"/>
              <a:t>Module 3: Fission Products, Swelling, and Pellet Cladding Interactions</a:t>
            </a:r>
          </a:p>
          <a:p>
            <a:pPr>
              <a:buFont typeface="Arial" panose="020B0604020202020204" pitchFamily="34" charset="0"/>
              <a:buChar char="•"/>
            </a:pPr>
            <a:r>
              <a:rPr lang="en-US" sz="2200" dirty="0"/>
              <a:t>Module 4: Corrosion, Accidents, and Advanced Fuels</a:t>
            </a:r>
          </a:p>
          <a:p>
            <a:pPr marL="609585" lvl="1" indent="0">
              <a:buNone/>
            </a:pPr>
            <a:endParaRPr lang="en-US" sz="2200"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Modules contain 4-5 lectures, with an exam at the end of the module</a:t>
            </a:r>
          </a:p>
          <a:p>
            <a:pPr marL="0" indent="0">
              <a:buNone/>
            </a:pPr>
            <a:endParaRPr lang="en-US" sz="2200" dirty="0"/>
          </a:p>
          <a:p>
            <a:pPr marL="0" indent="0">
              <a:buNone/>
            </a:pPr>
            <a:r>
              <a:rPr lang="en-US" sz="2200" dirty="0"/>
              <a:t>Graded Exercises</a:t>
            </a:r>
          </a:p>
          <a:p>
            <a:pPr lvl="1">
              <a:buFont typeface="Arial" panose="020B0604020202020204" pitchFamily="34" charset="0"/>
              <a:buChar char="•"/>
            </a:pPr>
            <a:r>
              <a:rPr lang="en-US" sz="2200" dirty="0"/>
              <a:t>Four exams (64%)</a:t>
            </a:r>
          </a:p>
          <a:p>
            <a:pPr lvl="1">
              <a:buFont typeface="Arial" panose="020B0604020202020204" pitchFamily="34" charset="0"/>
              <a:buChar char="•"/>
            </a:pPr>
            <a:r>
              <a:rPr lang="en-US" sz="2200" dirty="0"/>
              <a:t>One paper presentation project (16%)</a:t>
            </a:r>
          </a:p>
          <a:p>
            <a:pPr lvl="1">
              <a:buFont typeface="Arial" panose="020B0604020202020204" pitchFamily="34" charset="0"/>
              <a:buChar char="•"/>
            </a:pPr>
            <a:r>
              <a:rPr lang="en-US" sz="2200" dirty="0"/>
              <a:t>One MOOSE-based project (in three parts) (20%)</a:t>
            </a:r>
          </a:p>
          <a:p>
            <a:pPr lvl="1">
              <a:buFont typeface="Arial" panose="020B0604020202020204" pitchFamily="34" charset="0"/>
              <a:buChar char="•"/>
            </a:pPr>
            <a:endParaRPr lang="en-US" sz="2000" dirty="0"/>
          </a:p>
          <a:p>
            <a:endParaRPr lang="en-US" dirty="0"/>
          </a:p>
        </p:txBody>
      </p:sp>
      <p:sp>
        <p:nvSpPr>
          <p:cNvPr id="6" name="TextBox 5">
            <a:extLst>
              <a:ext uri="{FF2B5EF4-FFF2-40B4-BE49-F238E27FC236}">
                <a16:creationId xmlns:a16="http://schemas.microsoft.com/office/drawing/2014/main" id="{15401D1F-BBA6-8DB7-987A-9AFABECB9644}"/>
              </a:ext>
            </a:extLst>
          </p:cNvPr>
          <p:cNvSpPr txBox="1"/>
          <p:nvPr/>
        </p:nvSpPr>
        <p:spPr>
          <a:xfrm>
            <a:off x="3045373" y="5931686"/>
            <a:ext cx="6101254" cy="388953"/>
          </a:xfrm>
          <a:prstGeom prst="rect">
            <a:avLst/>
          </a:prstGeom>
          <a:noFill/>
        </p:spPr>
        <p:txBody>
          <a:bodyPr wrap="square">
            <a:spAutoFit/>
          </a:bodyPr>
          <a:lstStyle/>
          <a:p>
            <a:pPr marL="0" marR="0">
              <a:lnSpc>
                <a:spcPct val="115000"/>
              </a:lnSpc>
              <a:spcBef>
                <a:spcPts val="1000"/>
              </a:spcBef>
              <a:spcAft>
                <a:spcPts val="1000"/>
              </a:spcAft>
            </a:pPr>
            <a:r>
              <a:rPr lang="en-US" sz="1800" dirty="0">
                <a:effectLst/>
                <a:latin typeface="Roboto" panose="02000000000000000000" pitchFamily="2" charset="0"/>
                <a:ea typeface="Roboto" panose="02000000000000000000" pitchFamily="2" charset="0"/>
                <a:cs typeface="Roboto" panose="02000000000000000000" pitchFamily="2" charset="0"/>
              </a:rPr>
              <a:t>Please note: the course schedule is subject to change.</a:t>
            </a:r>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lnSpcReduction="10000"/>
          </a:bodyPr>
          <a:lstStyle/>
          <a:p>
            <a:r>
              <a:rPr lang="en-US" sz="2800" dirty="0"/>
              <a:t>Using the standard NCSU +/- grading system</a:t>
            </a:r>
          </a:p>
          <a:p>
            <a:r>
              <a:rPr lang="en-US" sz="2800" dirty="0"/>
              <a:t>Four exams will be conducted closed book (with cheat sheet) and held during normal class hours</a:t>
            </a:r>
          </a:p>
          <a:p>
            <a:r>
              <a:rPr lang="en-US" sz="2800" dirty="0"/>
              <a:t>Will work with distance students to schedule exams</a:t>
            </a:r>
          </a:p>
          <a:p>
            <a:r>
              <a:rPr lang="en-US" sz="2800" dirty="0"/>
              <a:t>Will do problem session lecture prior to exam periods</a:t>
            </a:r>
          </a:p>
          <a:p>
            <a:r>
              <a:rPr lang="en-US" sz="2800" dirty="0"/>
              <a:t>Project presentations will be via PPT and conducted during normal class hours</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5610-4744-19D7-8FA9-928E6E2BAC82}"/>
              </a:ext>
            </a:extLst>
          </p:cNvPr>
          <p:cNvSpPr>
            <a:spLocks noGrp="1"/>
          </p:cNvSpPr>
          <p:nvPr>
            <p:ph type="title"/>
          </p:nvPr>
        </p:nvSpPr>
        <p:spPr/>
        <p:txBody>
          <a:bodyPr/>
          <a:lstStyle/>
          <a:p>
            <a:r>
              <a:rPr lang="en-US" dirty="0"/>
              <a:t>Paper Project</a:t>
            </a:r>
          </a:p>
        </p:txBody>
      </p:sp>
      <p:sp>
        <p:nvSpPr>
          <p:cNvPr id="3" name="Content Placeholder 2">
            <a:extLst>
              <a:ext uri="{FF2B5EF4-FFF2-40B4-BE49-F238E27FC236}">
                <a16:creationId xmlns:a16="http://schemas.microsoft.com/office/drawing/2014/main" id="{5C95F3F0-6741-9574-B7BE-2E9E2860D7D9}"/>
              </a:ext>
            </a:extLst>
          </p:cNvPr>
          <p:cNvSpPr>
            <a:spLocks noGrp="1"/>
          </p:cNvSpPr>
          <p:nvPr>
            <p:ph idx="1"/>
          </p:nvPr>
        </p:nvSpPr>
        <p:spPr/>
        <p:txBody>
          <a:bodyPr/>
          <a:lstStyle/>
          <a:p>
            <a:r>
              <a:rPr lang="en-US" sz="2400" dirty="0"/>
              <a:t>Will assign a paper related to the course</a:t>
            </a:r>
          </a:p>
          <a:p>
            <a:r>
              <a:rPr lang="en-US" sz="2400" dirty="0"/>
              <a:t>Will deliver a 15-minute presentation providing a critical review of the paper</a:t>
            </a:r>
          </a:p>
          <a:p>
            <a:r>
              <a:rPr lang="en-US" sz="2400" dirty="0"/>
              <a:t>This is basically a mini QE Part 1, without the report</a:t>
            </a:r>
          </a:p>
          <a:p>
            <a:r>
              <a:rPr lang="en-US" sz="2400" dirty="0"/>
              <a:t>If you have a topic that you want the paper to address, I will do my best to accommodate that</a:t>
            </a:r>
          </a:p>
          <a:p>
            <a:r>
              <a:rPr lang="en-US" sz="2400" dirty="0"/>
              <a:t>Will occur around the midpoint of the semester</a:t>
            </a:r>
          </a:p>
          <a:p>
            <a:r>
              <a:rPr lang="en-US" sz="2400" dirty="0"/>
              <a:t>Accounts for 16% of your grade</a:t>
            </a:r>
          </a:p>
        </p:txBody>
      </p:sp>
    </p:spTree>
    <p:extLst>
      <p:ext uri="{BB962C8B-B14F-4D97-AF65-F5344CB8AC3E}">
        <p14:creationId xmlns:p14="http://schemas.microsoft.com/office/powerpoint/2010/main" val="343724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C332-80AD-61F3-90BF-E14A4F7B8B7F}"/>
              </a:ext>
            </a:extLst>
          </p:cNvPr>
          <p:cNvSpPr>
            <a:spLocks noGrp="1"/>
          </p:cNvSpPr>
          <p:nvPr>
            <p:ph type="title"/>
          </p:nvPr>
        </p:nvSpPr>
        <p:spPr/>
        <p:txBody>
          <a:bodyPr/>
          <a:lstStyle/>
          <a:p>
            <a:r>
              <a:rPr lang="en-US" dirty="0"/>
              <a:t>MOOSE Project</a:t>
            </a:r>
          </a:p>
        </p:txBody>
      </p:sp>
      <p:sp>
        <p:nvSpPr>
          <p:cNvPr id="3" name="Content Placeholder 2">
            <a:extLst>
              <a:ext uri="{FF2B5EF4-FFF2-40B4-BE49-F238E27FC236}">
                <a16:creationId xmlns:a16="http://schemas.microsoft.com/office/drawing/2014/main" id="{0F98A42D-69ED-F144-E9FA-A3401FE22BAC}"/>
              </a:ext>
            </a:extLst>
          </p:cNvPr>
          <p:cNvSpPr>
            <a:spLocks noGrp="1"/>
          </p:cNvSpPr>
          <p:nvPr>
            <p:ph idx="1"/>
          </p:nvPr>
        </p:nvSpPr>
        <p:spPr>
          <a:xfrm>
            <a:off x="609600" y="1968500"/>
            <a:ext cx="10972800" cy="4157664"/>
          </a:xfrm>
        </p:spPr>
        <p:txBody>
          <a:bodyPr/>
          <a:lstStyle/>
          <a:p>
            <a:r>
              <a:rPr lang="en-US" sz="2200" dirty="0"/>
              <a:t>Computational project will be via MOOSE, where code (inputs/outputs) will be submitted in addition to a writeup </a:t>
            </a:r>
          </a:p>
          <a:p>
            <a:r>
              <a:rPr lang="en-US" sz="2200" dirty="0"/>
              <a:t>Project is split into 3 parts, each with a submission</a:t>
            </a:r>
          </a:p>
          <a:p>
            <a:r>
              <a:rPr lang="en-US" sz="2200" dirty="0"/>
              <a:t>The submissions are building upon each other</a:t>
            </a:r>
          </a:p>
          <a:p>
            <a:pPr lvl="1"/>
            <a:r>
              <a:rPr lang="en-US" sz="2200" dirty="0"/>
              <a:t>Submission 1 = Part 1; Submission 2 = Part 1+ Part 2; Submission 3 = All three parts</a:t>
            </a:r>
          </a:p>
          <a:p>
            <a:pPr lvl="1"/>
            <a:r>
              <a:rPr lang="en-US" sz="2200" dirty="0"/>
              <a:t>Grading is performed on the entirety of each submission</a:t>
            </a:r>
          </a:p>
          <a:p>
            <a:pPr lvl="1"/>
            <a:r>
              <a:rPr lang="en-US" sz="2200" dirty="0"/>
              <a:t>Thus, you need to fix mistakes made in Part 1 for subsequent submissions</a:t>
            </a:r>
          </a:p>
          <a:p>
            <a:pPr lvl="1"/>
            <a:r>
              <a:rPr lang="en-US" sz="2200" dirty="0"/>
              <a:t>MOOSE project is 20% of your grade, with Submission 1 = 5%; Submission 2 = 5%; Submission 3 = 10%</a:t>
            </a:r>
          </a:p>
          <a:p>
            <a:r>
              <a:rPr lang="en-US" sz="2200" dirty="0"/>
              <a:t>I am being this granular because some of this has been unclear previously</a:t>
            </a:r>
          </a:p>
        </p:txBody>
      </p:sp>
    </p:spTree>
    <p:extLst>
      <p:ext uri="{BB962C8B-B14F-4D97-AF65-F5344CB8AC3E}">
        <p14:creationId xmlns:p14="http://schemas.microsoft.com/office/powerpoint/2010/main" val="3481066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400" dirty="0"/>
              <a:t>No course is static, and I need your feedback to modify/update the course to meet the needs of the students</a:t>
            </a:r>
          </a:p>
          <a:p>
            <a:r>
              <a:rPr lang="en-US" sz="2400" dirty="0"/>
              <a:t>I will be reaching out for feedback periodically throughout the semester</a:t>
            </a:r>
          </a:p>
          <a:p>
            <a:r>
              <a:rPr lang="en-US" sz="2400" dirty="0"/>
              <a:t>Completion of feedback will gain extra credit (+5) on exams </a:t>
            </a:r>
          </a:p>
        </p:txBody>
      </p:sp>
    </p:spTree>
    <p:extLst>
      <p:ext uri="{BB962C8B-B14F-4D97-AF65-F5344CB8AC3E}">
        <p14:creationId xmlns:p14="http://schemas.microsoft.com/office/powerpoint/2010/main" val="88523535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22893</TotalTime>
  <Words>1805</Words>
  <Application>Microsoft Macintosh PowerPoint</Application>
  <PresentationFormat>Widescreen</PresentationFormat>
  <Paragraphs>187</Paragraphs>
  <Slides>29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Calibri</vt:lpstr>
      <vt:lpstr>Calibri Light</vt:lpstr>
      <vt:lpstr>Roboto</vt:lpstr>
      <vt:lpstr>Symbol</vt:lpstr>
      <vt:lpstr>Custom Design</vt:lpstr>
      <vt:lpstr>1_NCStateU-horizontal-left-logo</vt:lpstr>
      <vt:lpstr>Overview and Introduction</vt:lpstr>
      <vt:lpstr>Overview</vt:lpstr>
      <vt:lpstr>Access to Course Resources</vt:lpstr>
      <vt:lpstr>Syllabus</vt:lpstr>
      <vt:lpstr>Topical Outline</vt:lpstr>
      <vt:lpstr>Exams, Projects, Grading</vt:lpstr>
      <vt:lpstr>Paper Project</vt:lpstr>
      <vt:lpstr>MOOSE Project</vt:lpstr>
      <vt:lpstr>Feedback</vt:lpstr>
      <vt:lpstr>Miscellaneous</vt:lpstr>
      <vt:lpstr>Brief Bio/Background</vt:lpstr>
      <vt:lpstr>My viewpoint/approach</vt:lpstr>
      <vt:lpstr>tell me about yourself</vt:lpstr>
      <vt:lpstr>Introduction</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79</cp:revision>
  <dcterms:created xsi:type="dcterms:W3CDTF">2019-12-09T16:44:02Z</dcterms:created>
  <dcterms:modified xsi:type="dcterms:W3CDTF">2025-01-07T22:10:57Z</dcterms:modified>
</cp:coreProperties>
</file>